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Tomorrow" panose="020B0604020202020204" charset="0"/>
      <p:regular r:id="rId17"/>
    </p:embeddedFont>
    <p:embeddedFont>
      <p:font typeface="Tomorr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839465" y="9362399"/>
            <a:ext cx="603922" cy="361255"/>
          </a:xfrm>
          <a:custGeom>
            <a:avLst/>
            <a:gdLst/>
            <a:ahLst/>
            <a:cxnLst/>
            <a:rect l="l" t="t" r="r" b="b"/>
            <a:pathLst>
              <a:path w="603922" h="361255">
                <a:moveTo>
                  <a:pt x="0" y="0"/>
                </a:moveTo>
                <a:lnTo>
                  <a:pt x="603922" y="0"/>
                </a:lnTo>
                <a:lnTo>
                  <a:pt x="603922" y="361256"/>
                </a:lnTo>
                <a:lnTo>
                  <a:pt x="0" y="36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71504" y="1064821"/>
            <a:ext cx="12744871" cy="330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7"/>
              </a:lnSpc>
              <a:spcBef>
                <a:spcPct val="0"/>
              </a:spcBef>
            </a:pPr>
            <a:r>
              <a:rPr lang="en-US" sz="626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SPACEX FALCON 9 LAUNCH COST OPTIMIZATION AND REUSABILITY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504" y="4336080"/>
            <a:ext cx="13553815" cy="63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 b="1" spc="147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 DATA SCIENCE–DRIVEN APPROACH USING PUBLIC SPACEX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1108" y="5391270"/>
            <a:ext cx="10812015" cy="30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  <a:spcBef>
                <a:spcPct val="0"/>
              </a:spcBef>
            </a:pPr>
            <a:r>
              <a:rPr lang="en-US" sz="1804" b="1" spc="83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CAPSTONE PROJECT | IBM DATA SCIENCE PROFESSIONAL CERTIFICATE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636" y="8375525"/>
            <a:ext cx="2596026" cy="116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2"/>
              </a:lnSpc>
            </a:pPr>
            <a:r>
              <a:rPr lang="en-US" sz="2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  </a:t>
            </a:r>
          </a:p>
          <a:p>
            <a:pPr algn="ctr">
              <a:lnSpc>
                <a:spcPts val="3102"/>
              </a:lnSpc>
            </a:pPr>
            <a:r>
              <a:rPr lang="en-US" sz="221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Durga Vani Moka</a:t>
            </a:r>
          </a:p>
          <a:p>
            <a:pPr algn="just">
              <a:lnSpc>
                <a:spcPts val="3102"/>
              </a:lnSpc>
              <a:spcBef>
                <a:spcPct val="0"/>
              </a:spcBef>
            </a:pPr>
            <a:endParaRPr lang="en-US" sz="221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75643" y="4550629"/>
            <a:ext cx="12536713" cy="5315645"/>
          </a:xfrm>
          <a:custGeom>
            <a:avLst/>
            <a:gdLst/>
            <a:ahLst/>
            <a:cxnLst/>
            <a:rect l="l" t="t" r="r" b="b"/>
            <a:pathLst>
              <a:path w="12536713" h="5315645">
                <a:moveTo>
                  <a:pt x="0" y="0"/>
                </a:moveTo>
                <a:lnTo>
                  <a:pt x="12536714" y="0"/>
                </a:lnTo>
                <a:lnTo>
                  <a:pt x="12536714" y="5315645"/>
                </a:lnTo>
                <a:lnTo>
                  <a:pt x="0" y="5315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1002" y="704252"/>
            <a:ext cx="13964368" cy="174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43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INTERACTIVE DASHBOARD BUILT WITH PLOTLY DASH.</a:t>
            </a:r>
          </a:p>
          <a:p>
            <a:pPr algn="l">
              <a:lnSpc>
                <a:spcPts val="5205"/>
              </a:lnSpc>
            </a:pPr>
            <a:endParaRPr lang="en-US" sz="4358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36" y="1949542"/>
            <a:ext cx="16233589" cy="205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367" lvl="1" indent="-267184" algn="l">
              <a:lnSpc>
                <a:spcPts val="3465"/>
              </a:lnSpc>
              <a:buFont typeface="Arial"/>
              <a:buChar char="•"/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Built an interactive dashboard using Plotly Dash to analyze Falcon 9 launch data.</a:t>
            </a:r>
          </a:p>
          <a:p>
            <a:pPr marL="534367" lvl="1" indent="-267184" algn="l">
              <a:lnSpc>
                <a:spcPts val="3465"/>
              </a:lnSpc>
              <a:buFont typeface="Arial"/>
              <a:buChar char="•"/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Visualizes successful launches by site and payload mass vs launch success.</a:t>
            </a:r>
          </a:p>
          <a:p>
            <a:pPr marL="534367" lvl="1" indent="-267184" algn="l">
              <a:lnSpc>
                <a:spcPts val="3465"/>
              </a:lnSpc>
              <a:buFont typeface="Arial"/>
              <a:buChar char="•"/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Provides interactive filters for launch site and payload range.</a:t>
            </a:r>
          </a:p>
          <a:p>
            <a:pPr marL="534367" lvl="1" indent="-267184" algn="l">
              <a:lnSpc>
                <a:spcPts val="3465"/>
              </a:lnSpc>
              <a:buFont typeface="Arial"/>
              <a:buChar char="•"/>
            </a:pPr>
            <a:r>
              <a:rPr lang="en-US" sz="2475" spc="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Enables stakeholders to explore patterns affecting first-stage landing success.</a:t>
            </a:r>
          </a:p>
          <a:p>
            <a:pPr algn="ctr">
              <a:lnSpc>
                <a:spcPts val="2345"/>
              </a:lnSpc>
              <a:spcBef>
                <a:spcPct val="0"/>
              </a:spcBef>
            </a:pPr>
            <a:endParaRPr lang="en-US" sz="2475" spc="69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69314" y="1993605"/>
            <a:ext cx="7674073" cy="5947407"/>
          </a:xfrm>
          <a:custGeom>
            <a:avLst/>
            <a:gdLst/>
            <a:ahLst/>
            <a:cxnLst/>
            <a:rect l="l" t="t" r="r" b="b"/>
            <a:pathLst>
              <a:path w="7674073" h="5947407">
                <a:moveTo>
                  <a:pt x="0" y="0"/>
                </a:moveTo>
                <a:lnTo>
                  <a:pt x="7674073" y="0"/>
                </a:lnTo>
                <a:lnTo>
                  <a:pt x="7674073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8680" y="1587187"/>
            <a:ext cx="8636240" cy="170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PREDICTIVE ANALYSIS (CLASSIFICATION) 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504" y="4047829"/>
            <a:ext cx="7786323" cy="38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188" lvl="1" indent="-245594" algn="l">
              <a:lnSpc>
                <a:spcPts val="3185"/>
              </a:lnSpc>
              <a:buFont typeface="Arial"/>
              <a:buChar char="•"/>
            </a:pPr>
            <a:r>
              <a:rPr lang="en-US" sz="2275" spc="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Multiple classification models (Logistic Regression, SVM, KNN, Decision Tree) were trained and evaluated.</a:t>
            </a:r>
          </a:p>
          <a:p>
            <a:pPr marL="491188" lvl="1" indent="-245594" algn="l">
              <a:lnSpc>
                <a:spcPts val="3185"/>
              </a:lnSpc>
              <a:buFont typeface="Arial"/>
              <a:buChar char="•"/>
            </a:pPr>
            <a:r>
              <a:rPr lang="en-US" sz="2275" spc="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All models achieved a similar accuracy of approximately 83% on the test data.</a:t>
            </a:r>
          </a:p>
          <a:p>
            <a:pPr marL="491188" lvl="1" indent="-245594" algn="l">
              <a:lnSpc>
                <a:spcPts val="3185"/>
              </a:lnSpc>
              <a:buFont typeface="Arial"/>
              <a:buChar char="•"/>
            </a:pPr>
            <a:r>
              <a:rPr lang="en-US" sz="2275" spc="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Models showed high recall for successful landings, indicating strong ability to predict reuse.</a:t>
            </a:r>
          </a:p>
          <a:p>
            <a:pPr marL="491188" lvl="1" indent="-245594" algn="l">
              <a:lnSpc>
                <a:spcPts val="3185"/>
              </a:lnSpc>
              <a:buFont typeface="Arial"/>
              <a:buChar char="•"/>
            </a:pPr>
            <a:r>
              <a:rPr lang="en-US" sz="2275" spc="6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Lower recall for failure cases highlights the impact of class imbalance and limited data.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2275" spc="63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58925" y="8319094"/>
            <a:ext cx="9084469" cy="104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model predicts successful landings more reliably than failures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>
              <a:lnSpc>
                <a:spcPts val="2659"/>
              </a:lnSpc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1922535" y="5516465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</a:t>
            </a:r>
          </a:p>
        </p:txBody>
      </p:sp>
      <p:sp>
        <p:nvSpPr>
          <p:cNvPr id="9" name="Freeform 9"/>
          <p:cNvSpPr/>
          <p:nvPr/>
        </p:nvSpPr>
        <p:spPr>
          <a:xfrm>
            <a:off x="13915189" y="-1876582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2251" y="2563766"/>
            <a:ext cx="16508472" cy="584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561" lvl="1" indent="-324281" algn="l">
              <a:lnSpc>
                <a:spcPts val="4205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project demonstrates how public SpaceX launch data can be transformed into actionable insights.</a:t>
            </a:r>
          </a:p>
          <a:p>
            <a:pPr marL="648561" lvl="1" indent="-324281" algn="l">
              <a:lnSpc>
                <a:spcPts val="4205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Analysis shows that first-stage reusability is predictable using historical mission characteristics.</a:t>
            </a:r>
          </a:p>
          <a:p>
            <a:pPr marL="648561" lvl="1" indent="-324281" algn="l">
              <a:lnSpc>
                <a:spcPts val="4205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predictive model achieves ~83% accuracy, enabling risk-aware launch cost estimation.</a:t>
            </a:r>
          </a:p>
          <a:p>
            <a:pPr marL="648561" lvl="1" indent="-324281" algn="l">
              <a:lnSpc>
                <a:spcPts val="4205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Interactive dashboards and maps allow stakeholders to explore launch performance and reuse patterns without technical expertise.</a:t>
            </a:r>
          </a:p>
          <a:p>
            <a:pPr marL="648561" lvl="1" indent="-324281" algn="l">
              <a:lnSpc>
                <a:spcPts val="4205"/>
              </a:lnSpc>
              <a:buFont typeface="Arial"/>
              <a:buChar char="•"/>
            </a:pPr>
            <a:r>
              <a:rPr lang="en-US" sz="30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insights support competitive bidding, cost optimization, and strategic planning for commercial launch providers.</a:t>
            </a:r>
          </a:p>
          <a:p>
            <a:pPr algn="l">
              <a:lnSpc>
                <a:spcPts val="4205"/>
              </a:lnSpc>
              <a:spcBef>
                <a:spcPct val="0"/>
              </a:spcBef>
            </a:pPr>
            <a:endParaRPr lang="en-US" sz="30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52400" y="1547700"/>
            <a:ext cx="6609832" cy="82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0" r="-5830" b="-641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58807" y="3812070"/>
            <a:ext cx="11735255" cy="260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Thank you for your time and attention.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presentation demonstrated a data-driven approach to predicting Falcon 9 first-stage reusability and estimating launch cost impact.</a:t>
            </a:r>
          </a:p>
          <a:p>
            <a:pPr algn="l">
              <a:lnSpc>
                <a:spcPts val="3613"/>
              </a:lnSpc>
            </a:pPr>
            <a:r>
              <a:rPr lang="en-US" sz="25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welcome any questions, feedback, or discussion on the analysis and results.</a:t>
            </a:r>
          </a:p>
          <a:p>
            <a:pPr algn="ctr">
              <a:lnSpc>
                <a:spcPts val="2746"/>
              </a:lnSpc>
              <a:spcBef>
                <a:spcPct val="0"/>
              </a:spcBef>
            </a:pPr>
            <a:endParaRPr lang="en-US" sz="258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63473" y="2320101"/>
            <a:ext cx="5617588" cy="87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4"/>
              </a:lnSpc>
              <a:spcBef>
                <a:spcPct val="0"/>
              </a:spcBef>
            </a:pPr>
            <a:r>
              <a:rPr lang="en-US" sz="508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902" y="8577580"/>
            <a:ext cx="7247215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Durga Vani Moka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Project: IBM Data Science Professional Certificate – Capstone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Focus: Launch Cost Estimation &amp; Reusability Prediction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18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29483" y="2158369"/>
            <a:ext cx="6558517" cy="6558517"/>
          </a:xfrm>
          <a:custGeom>
            <a:avLst/>
            <a:gdLst/>
            <a:ahLst/>
            <a:cxnLst/>
            <a:rect l="l" t="t" r="r" b="b"/>
            <a:pathLst>
              <a:path w="6558517" h="6558517">
                <a:moveTo>
                  <a:pt x="0" y="0"/>
                </a:moveTo>
                <a:lnTo>
                  <a:pt x="6558517" y="0"/>
                </a:lnTo>
                <a:lnTo>
                  <a:pt x="6558517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7704" y="2016175"/>
            <a:ext cx="7212300" cy="60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480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EXECUTIVE 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82808"/>
            <a:ext cx="10700783" cy="506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238" lvl="1" indent="-292619" algn="l">
              <a:lnSpc>
                <a:spcPts val="3794"/>
              </a:lnSpc>
              <a:buFont typeface="Arial"/>
              <a:buChar char="•"/>
            </a:pPr>
            <a:r>
              <a:rPr lang="en-US" sz="2710" spc="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analyzes SpaceX Falcon 9 launch data to understand launch cost factors and first-stage reusability.</a:t>
            </a:r>
          </a:p>
          <a:p>
            <a:pPr marL="585238" lvl="1" indent="-292619" algn="l">
              <a:lnSpc>
                <a:spcPts val="3794"/>
              </a:lnSpc>
              <a:buFont typeface="Arial"/>
              <a:buChar char="•"/>
            </a:pPr>
            <a:r>
              <a:rPr lang="en-US" sz="2710" spc="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Public data from SpaceX APIs and web sources was collected, cleaned, and analyzed.</a:t>
            </a:r>
          </a:p>
          <a:p>
            <a:pPr marL="585238" lvl="1" indent="-292619" algn="l">
              <a:lnSpc>
                <a:spcPts val="3794"/>
              </a:lnSpc>
              <a:buFont typeface="Arial"/>
              <a:buChar char="•"/>
            </a:pPr>
            <a:r>
              <a:rPr lang="en-US" sz="2710" spc="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Exploratory data analysis, SQL analysis, and interactive visualizations were performed.</a:t>
            </a:r>
          </a:p>
          <a:p>
            <a:pPr marL="585238" lvl="1" indent="-292619" algn="l">
              <a:lnSpc>
                <a:spcPts val="3794"/>
              </a:lnSpc>
              <a:buFont typeface="Arial"/>
              <a:buChar char="•"/>
            </a:pPr>
            <a:r>
              <a:rPr lang="en-US" sz="2710" spc="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machine learning classification model was built to predict first-stage reuse.</a:t>
            </a:r>
          </a:p>
          <a:p>
            <a:pPr marL="585238" lvl="1" indent="-292619" algn="l">
              <a:lnSpc>
                <a:spcPts val="3794"/>
              </a:lnSpc>
              <a:buFont typeface="Arial"/>
              <a:buChar char="•"/>
            </a:pPr>
            <a:r>
              <a:rPr lang="en-US" sz="2710" spc="7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Insights were delivered through dashboards and interactive maps to support data-driven decision-making.</a:t>
            </a:r>
          </a:p>
          <a:p>
            <a:pPr algn="ctr">
              <a:lnSpc>
                <a:spcPts val="2759"/>
              </a:lnSpc>
              <a:spcBef>
                <a:spcPct val="0"/>
              </a:spcBef>
            </a:pPr>
            <a:endParaRPr lang="en-US" sz="2710" spc="7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23182" y="3759009"/>
            <a:ext cx="8165131" cy="6527991"/>
          </a:xfrm>
          <a:custGeom>
            <a:avLst/>
            <a:gdLst/>
            <a:ahLst/>
            <a:cxnLst/>
            <a:rect l="l" t="t" r="r" b="b"/>
            <a:pathLst>
              <a:path w="8165131" h="6527991">
                <a:moveTo>
                  <a:pt x="0" y="0"/>
                </a:moveTo>
                <a:lnTo>
                  <a:pt x="8165132" y="0"/>
                </a:lnTo>
                <a:lnTo>
                  <a:pt x="8165132" y="6527991"/>
                </a:lnTo>
                <a:lnTo>
                  <a:pt x="0" y="652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832" t="-1941" b="-19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23182" y="2347496"/>
            <a:ext cx="7864818" cy="6527991"/>
          </a:xfrm>
          <a:custGeom>
            <a:avLst/>
            <a:gdLst/>
            <a:ahLst/>
            <a:cxnLst/>
            <a:rect l="l" t="t" r="r" b="b"/>
            <a:pathLst>
              <a:path w="7864818" h="6527991">
                <a:moveTo>
                  <a:pt x="0" y="0"/>
                </a:moveTo>
                <a:lnTo>
                  <a:pt x="7864818" y="0"/>
                </a:lnTo>
                <a:lnTo>
                  <a:pt x="7864818" y="6527991"/>
                </a:lnTo>
                <a:lnTo>
                  <a:pt x="0" y="652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5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1987369"/>
            <a:ext cx="8636240" cy="79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63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504" y="3133367"/>
            <a:ext cx="9651678" cy="460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604" lvl="1" indent="-257302" algn="l">
              <a:lnSpc>
                <a:spcPts val="3336"/>
              </a:lnSpc>
              <a:buFont typeface="Arial"/>
              <a:buChar char="•"/>
            </a:pPr>
            <a:r>
              <a:rPr lang="en-US" sz="2383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SpaceX’s Falcon 9 achieves significantly lower launch costs by reusing the first-stage booster.</a:t>
            </a:r>
          </a:p>
          <a:p>
            <a:pPr marL="514604" lvl="1" indent="-257302" algn="l">
              <a:lnSpc>
                <a:spcPts val="3336"/>
              </a:lnSpc>
              <a:buFont typeface="Arial"/>
              <a:buChar char="•"/>
            </a:pPr>
            <a:r>
              <a:rPr lang="en-US" sz="2383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Falcon 9 launches cost approximately $62 million, compared to $165+ million for other providers.</a:t>
            </a:r>
          </a:p>
          <a:p>
            <a:pPr marL="514604" lvl="1" indent="-257302" algn="l">
              <a:lnSpc>
                <a:spcPts val="3336"/>
              </a:lnSpc>
              <a:buFont typeface="Arial"/>
              <a:buChar char="•"/>
            </a:pPr>
            <a:r>
              <a:rPr lang="en-US" sz="2383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success of first-stage landing directly impacts launch cost and reusability.</a:t>
            </a:r>
          </a:p>
          <a:p>
            <a:pPr marL="514604" lvl="1" indent="-257302" algn="l">
              <a:lnSpc>
                <a:spcPts val="3336"/>
              </a:lnSpc>
              <a:buFont typeface="Arial"/>
              <a:buChar char="•"/>
            </a:pPr>
            <a:r>
              <a:rPr lang="en-US" sz="2383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focuses on predicting whether the Falcon 9 first stage will land successfully using historical data.</a:t>
            </a:r>
          </a:p>
          <a:p>
            <a:pPr marL="514604" lvl="1" indent="-257302" algn="l">
              <a:lnSpc>
                <a:spcPts val="3336"/>
              </a:lnSpc>
              <a:buFont typeface="Arial"/>
              <a:buChar char="•"/>
            </a:pPr>
            <a:r>
              <a:rPr lang="en-US" sz="2383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Accurate prediction enables indirect estimation of launch cost and risk, supporting competitive bidding decisions.</a:t>
            </a:r>
          </a:p>
          <a:p>
            <a:pPr algn="l">
              <a:lnSpc>
                <a:spcPts val="3336"/>
              </a:lnSpc>
              <a:spcBef>
                <a:spcPct val="0"/>
              </a:spcBef>
            </a:pPr>
            <a:endParaRPr lang="en-US" sz="2383" spc="6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6682" y="8448767"/>
            <a:ext cx="880965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Predict first-stage landing success to estimate launch cost impact.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933244" y="2344846"/>
            <a:ext cx="11770925" cy="6621145"/>
          </a:xfrm>
          <a:custGeom>
            <a:avLst/>
            <a:gdLst/>
            <a:ahLst/>
            <a:cxnLst/>
            <a:rect l="l" t="t" r="r" b="b"/>
            <a:pathLst>
              <a:path w="11770925" h="6621145">
                <a:moveTo>
                  <a:pt x="0" y="0"/>
                </a:moveTo>
                <a:lnTo>
                  <a:pt x="11770925" y="0"/>
                </a:lnTo>
                <a:lnTo>
                  <a:pt x="11770925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300164" y="2942100"/>
            <a:ext cx="8959136" cy="83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39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 COLLECTION &amp; DATA WRANGLING 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1820" y="4074161"/>
            <a:ext cx="8876337" cy="349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Collected Falcon 9 launch data from SpaceX REST APIs and Wikipedia.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Integrated multiple sources into a single dataset.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Cleaned and prepared data by handling missing values and standardizing features.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Created the target variable for first-stage landing success.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30331" y="1331521"/>
            <a:ext cx="17743394" cy="137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5"/>
              </a:lnSpc>
            </a:pPr>
            <a:r>
              <a:rPr lang="en-US" sz="5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EXPLORATORY DATA ANALYSIS (EDA) – 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47233" y="2950385"/>
            <a:ext cx="14394644" cy="486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137" lvl="1" indent="-331069" algn="l">
              <a:lnSpc>
                <a:spcPts val="4293"/>
              </a:lnSpc>
              <a:buFont typeface="Arial"/>
              <a:buChar char="•"/>
            </a:pPr>
            <a:r>
              <a:rPr lang="en-US" sz="3066" spc="8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Performed exploratory data analysis (EDA) to identify patterns related to first-stage landing success.</a:t>
            </a:r>
          </a:p>
          <a:p>
            <a:pPr marL="662137" lvl="1" indent="-331069" algn="l">
              <a:lnSpc>
                <a:spcPts val="4293"/>
              </a:lnSpc>
              <a:buFont typeface="Arial"/>
              <a:buChar char="•"/>
            </a:pPr>
            <a:r>
              <a:rPr lang="en-US" sz="3066" spc="8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Analyzed relationships between payload mass, orbit type, launch site, and flight number.</a:t>
            </a:r>
          </a:p>
          <a:p>
            <a:pPr marL="662137" lvl="1" indent="-331069" algn="l">
              <a:lnSpc>
                <a:spcPts val="4293"/>
              </a:lnSpc>
              <a:buFont typeface="Arial"/>
              <a:buChar char="•"/>
            </a:pPr>
            <a:r>
              <a:rPr lang="en-US" sz="3066" spc="8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Used statistical plots and interactive visualizations to compare successful vs unsuccessful landings.</a:t>
            </a:r>
          </a:p>
          <a:p>
            <a:pPr marL="662137" lvl="1" indent="-331069" algn="l">
              <a:lnSpc>
                <a:spcPts val="4293"/>
              </a:lnSpc>
              <a:buFont typeface="Arial"/>
              <a:buChar char="•"/>
            </a:pPr>
            <a:r>
              <a:rPr lang="en-US" sz="3066" spc="8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Built interactive charts and dashboards to enable dynamic exploration of launch outcomes.</a:t>
            </a:r>
          </a:p>
          <a:p>
            <a:pPr algn="l">
              <a:lnSpc>
                <a:spcPts val="4293"/>
              </a:lnSpc>
              <a:spcBef>
                <a:spcPct val="0"/>
              </a:spcBef>
            </a:pPr>
            <a:endParaRPr lang="en-US" sz="3066" spc="8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9076" y="2380080"/>
            <a:ext cx="9537486" cy="4990545"/>
          </a:xfrm>
          <a:custGeom>
            <a:avLst/>
            <a:gdLst/>
            <a:ahLst/>
            <a:cxnLst/>
            <a:rect l="l" t="t" r="r" b="b"/>
            <a:pathLst>
              <a:path w="9537486" h="4990545">
                <a:moveTo>
                  <a:pt x="0" y="0"/>
                </a:moveTo>
                <a:lnTo>
                  <a:pt x="9537485" y="0"/>
                </a:lnTo>
                <a:lnTo>
                  <a:pt x="9537485" y="4990544"/>
                </a:lnTo>
                <a:lnTo>
                  <a:pt x="0" y="4990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16610" y="2190698"/>
            <a:ext cx="9355813" cy="115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PREDICTIVE ANALYSIS 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352" y="3715433"/>
            <a:ext cx="9373280" cy="418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778" lvl="1" indent="-256389" algn="l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Defined the prediction problem as a binary classification task.</a:t>
            </a:r>
          </a:p>
          <a:p>
            <a:pPr marL="512778" lvl="1" indent="-256389" algn="l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Selected relevant features related to launch conditions and mission characteristics.</a:t>
            </a:r>
          </a:p>
          <a:p>
            <a:pPr marL="512778" lvl="1" indent="-256389" algn="l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Split the data into training and testing sets.</a:t>
            </a:r>
          </a:p>
          <a:p>
            <a:pPr marL="512778" lvl="1" indent="-256389" algn="l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Trained multiple machine learning classification models to predict first-stage landing success.</a:t>
            </a:r>
          </a:p>
          <a:p>
            <a:pPr marL="512778" lvl="1" indent="-256389" algn="l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Evaluated model performance using accuracy and classification metrics.</a:t>
            </a:r>
          </a:p>
          <a:p>
            <a:pPr algn="l">
              <a:lnSpc>
                <a:spcPts val="3325"/>
              </a:lnSpc>
              <a:spcBef>
                <a:spcPct val="0"/>
              </a:spcBef>
            </a:pPr>
            <a:endParaRPr lang="en-US" sz="2375" spc="6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121820" y="3986747"/>
            <a:ext cx="385752" cy="387433"/>
            <a:chOff x="0" y="0"/>
            <a:chExt cx="101597" cy="102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21820" y="6143113"/>
            <a:ext cx="385752" cy="387433"/>
            <a:chOff x="0" y="0"/>
            <a:chExt cx="101597" cy="102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81002" y="292484"/>
            <a:ext cx="7736068" cy="4426586"/>
          </a:xfrm>
          <a:custGeom>
            <a:avLst/>
            <a:gdLst/>
            <a:ahLst/>
            <a:cxnLst/>
            <a:rect l="l" t="t" r="r" b="b"/>
            <a:pathLst>
              <a:path w="7736068" h="4426586">
                <a:moveTo>
                  <a:pt x="0" y="0"/>
                </a:moveTo>
                <a:lnTo>
                  <a:pt x="7736068" y="0"/>
                </a:lnTo>
                <a:lnTo>
                  <a:pt x="7736068" y="4426586"/>
                </a:lnTo>
                <a:lnTo>
                  <a:pt x="0" y="4426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5" b="-187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81002" y="5183779"/>
            <a:ext cx="7736068" cy="4722774"/>
          </a:xfrm>
          <a:custGeom>
            <a:avLst/>
            <a:gdLst/>
            <a:ahLst/>
            <a:cxnLst/>
            <a:rect l="l" t="t" r="r" b="b"/>
            <a:pathLst>
              <a:path w="7736068" h="4722774">
                <a:moveTo>
                  <a:pt x="0" y="0"/>
                </a:moveTo>
                <a:lnTo>
                  <a:pt x="7736068" y="0"/>
                </a:lnTo>
                <a:lnTo>
                  <a:pt x="7736068" y="4722774"/>
                </a:lnTo>
                <a:lnTo>
                  <a:pt x="0" y="4722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35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390755" y="1601027"/>
            <a:ext cx="9504086" cy="117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48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WITH VISUALIZATION 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8524" y="2978239"/>
            <a:ext cx="8739476" cy="502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Insights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Landing success rate improves over time, indicating increased operational experience and reuse capability.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Payload mass and orbit type influence landing outcomes, with certain orbits showing higher success rates.</a:t>
            </a:r>
          </a:p>
          <a:p>
            <a:pPr marL="555957" lvl="1" indent="-277978" algn="l">
              <a:lnSpc>
                <a:spcPts val="3605"/>
              </a:lnSpc>
              <a:buFont typeface="Arial"/>
              <a:buChar char="•"/>
            </a:pPr>
            <a:r>
              <a:rPr lang="en-US" sz="2575" spc="7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More complex missions (higher payloads and specific orbits) show greater variability in landing success.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  <a:endParaRPr lang="en-US" sz="2575" spc="72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14784" y="367533"/>
            <a:ext cx="5886152" cy="5404420"/>
          </a:xfrm>
          <a:custGeom>
            <a:avLst/>
            <a:gdLst/>
            <a:ahLst/>
            <a:cxnLst/>
            <a:rect l="l" t="t" r="r" b="b"/>
            <a:pathLst>
              <a:path w="5886152" h="5404420">
                <a:moveTo>
                  <a:pt x="0" y="0"/>
                </a:moveTo>
                <a:lnTo>
                  <a:pt x="5886152" y="0"/>
                </a:lnTo>
                <a:lnTo>
                  <a:pt x="5886152" y="5404421"/>
                </a:lnTo>
                <a:lnTo>
                  <a:pt x="0" y="5404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77730" y="7407033"/>
            <a:ext cx="9310270" cy="2601860"/>
          </a:xfrm>
          <a:custGeom>
            <a:avLst/>
            <a:gdLst/>
            <a:ahLst/>
            <a:cxnLst/>
            <a:rect l="l" t="t" r="r" b="b"/>
            <a:pathLst>
              <a:path w="9310270" h="2601860">
                <a:moveTo>
                  <a:pt x="0" y="0"/>
                </a:moveTo>
                <a:lnTo>
                  <a:pt x="9310270" y="0"/>
                </a:lnTo>
                <a:lnTo>
                  <a:pt x="9310270" y="2601860"/>
                </a:lnTo>
                <a:lnTo>
                  <a:pt x="0" y="2601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752" y="2295916"/>
            <a:ext cx="10793749" cy="2308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8"/>
              </a:lnSpc>
            </a:pPr>
            <a:r>
              <a:rPr lang="en-US" sz="650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WITH SQL RESULTS</a:t>
            </a:r>
          </a:p>
          <a:p>
            <a:pPr algn="ctr">
              <a:lnSpc>
                <a:spcPts val="5988"/>
              </a:lnSpc>
            </a:pPr>
            <a:endParaRPr lang="en-US" sz="6508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  <a:p>
            <a:pPr algn="ctr">
              <a:lnSpc>
                <a:spcPts val="5988"/>
              </a:lnSpc>
            </a:pPr>
            <a:endParaRPr lang="en-US" sz="6508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5368" y="2971604"/>
            <a:ext cx="7630195" cy="553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5"/>
              </a:lnSpc>
            </a:pPr>
            <a:endParaRPr/>
          </a:p>
          <a:p>
            <a:pPr algn="just">
              <a:lnSpc>
                <a:spcPts val="3325"/>
              </a:lnSpc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Key Insights</a:t>
            </a:r>
          </a:p>
          <a:p>
            <a:pPr marL="512778" lvl="1" indent="-256389" algn="just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SQL analysis shows a strong dominance of successful missions over failures.</a:t>
            </a:r>
          </a:p>
          <a:p>
            <a:pPr marL="512778" lvl="1" indent="-256389" algn="just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Landing outcome type (drone ship or ground pad) plays a critical role in booster reusability.</a:t>
            </a:r>
          </a:p>
          <a:p>
            <a:pPr marL="512778" lvl="1" indent="-256389" algn="just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These results highlight imbalanced classes, which is important for predictive modeling.</a:t>
            </a:r>
          </a:p>
          <a:p>
            <a:pPr algn="just">
              <a:lnSpc>
                <a:spcPts val="3325"/>
              </a:lnSpc>
            </a:pPr>
            <a:endParaRPr lang="en-US" sz="2375" spc="6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512778" lvl="1" indent="-256389" algn="just">
              <a:lnSpc>
                <a:spcPts val="3325"/>
              </a:lnSpc>
              <a:buFont typeface="Arial"/>
              <a:buChar char="•"/>
            </a:pPr>
            <a:r>
              <a:rPr lang="en-US" sz="2375" spc="6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NASA CRS missions carried a total payload mass of 45,596 kg, highlighting their significant contribution to Falcon 9 launch activity.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39694" y="7222141"/>
            <a:ext cx="9413020" cy="288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316" lvl="1" indent="-220158" algn="l">
              <a:lnSpc>
                <a:spcPts val="2855"/>
              </a:lnSpc>
              <a:buFont typeface="Arial"/>
              <a:buChar char="•"/>
            </a:pPr>
            <a:r>
              <a:rPr lang="en-US" sz="2039" spc="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Visualized Falcon 9 launch site locations across the United States.</a:t>
            </a:r>
          </a:p>
          <a:p>
            <a:pPr marL="440316" lvl="1" indent="-220158" algn="l">
              <a:lnSpc>
                <a:spcPts val="2855"/>
              </a:lnSpc>
              <a:buFont typeface="Arial"/>
              <a:buChar char="•"/>
            </a:pPr>
            <a:r>
              <a:rPr lang="en-US" sz="2039" spc="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Launch activity is concentrated at CCAFS LC-40, KSC LC-39A, and VAFB SLC-4E.</a:t>
            </a:r>
          </a:p>
          <a:p>
            <a:pPr marL="440316" lvl="1" indent="-220158" algn="l">
              <a:lnSpc>
                <a:spcPts val="2855"/>
              </a:lnSpc>
              <a:buFont typeface="Arial"/>
              <a:buChar char="•"/>
            </a:pPr>
            <a:r>
              <a:rPr lang="en-US" sz="2039" spc="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Coastal launch locations support recovery operations and landing strategies.</a:t>
            </a:r>
          </a:p>
          <a:p>
            <a:pPr marL="440316" lvl="1" indent="-220158" algn="l">
              <a:lnSpc>
                <a:spcPts val="2855"/>
              </a:lnSpc>
              <a:buFont typeface="Arial"/>
              <a:buChar char="•"/>
            </a:pPr>
            <a:r>
              <a:rPr lang="en-US" sz="2039" spc="5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Geographic distribution influences mission planning and first-stage reusabilities.</a:t>
            </a:r>
          </a:p>
          <a:p>
            <a:pPr algn="l">
              <a:lnSpc>
                <a:spcPts val="2855"/>
              </a:lnSpc>
              <a:spcBef>
                <a:spcPct val="0"/>
              </a:spcBef>
            </a:pPr>
            <a:endParaRPr lang="en-US" sz="2039" spc="57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673040" y="4161947"/>
            <a:ext cx="771504" cy="3543636"/>
            <a:chOff x="0" y="0"/>
            <a:chExt cx="203194" cy="9333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194" cy="933303"/>
            </a:xfrm>
            <a:custGeom>
              <a:avLst/>
              <a:gdLst/>
              <a:ahLst/>
              <a:cxnLst/>
              <a:rect l="l" t="t" r="r" b="b"/>
              <a:pathLst>
                <a:path w="203194" h="933303">
                  <a:moveTo>
                    <a:pt x="0" y="0"/>
                  </a:moveTo>
                  <a:lnTo>
                    <a:pt x="203194" y="0"/>
                  </a:lnTo>
                  <a:lnTo>
                    <a:pt x="203194" y="933303"/>
                  </a:lnTo>
                  <a:lnTo>
                    <a:pt x="0" y="93330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3194" cy="97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032085" y="1963346"/>
            <a:ext cx="12251082" cy="4821668"/>
          </a:xfrm>
          <a:custGeom>
            <a:avLst/>
            <a:gdLst/>
            <a:ahLst/>
            <a:cxnLst/>
            <a:rect l="l" t="t" r="r" b="b"/>
            <a:pathLst>
              <a:path w="12251082" h="4821668">
                <a:moveTo>
                  <a:pt x="0" y="0"/>
                </a:moveTo>
                <a:lnTo>
                  <a:pt x="12251083" y="0"/>
                </a:lnTo>
                <a:lnTo>
                  <a:pt x="12251083" y="4821669"/>
                </a:lnTo>
                <a:lnTo>
                  <a:pt x="0" y="4821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43638" y="458952"/>
            <a:ext cx="10427978" cy="127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52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INTERACTIVE MAP RESULTS (FOLIUM)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Custom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Tomorrow</vt:lpstr>
      <vt:lpstr>Arial</vt:lpstr>
      <vt:lpstr>Tomorrow Bold</vt:lpstr>
      <vt:lpstr>Calibri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Futuristic Animated Programmer Presentation</dc:title>
  <cp:lastModifiedBy>mdurgavani99@gmail.com</cp:lastModifiedBy>
  <cp:revision>2</cp:revision>
  <dcterms:created xsi:type="dcterms:W3CDTF">2006-08-16T00:00:00Z</dcterms:created>
  <dcterms:modified xsi:type="dcterms:W3CDTF">2026-02-04T11:20:45Z</dcterms:modified>
  <dc:identifier>DAHAU7hiGPo</dc:identifier>
</cp:coreProperties>
</file>